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media/image9.jpeg" ContentType="image/jpeg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png" ContentType="image/png"/>
  <Override PartName="/ppt/media/image35.jpeg" ContentType="image/jpeg"/>
  <Override PartName="/ppt/media/image15.png" ContentType="image/png"/>
  <Override PartName="/ppt/media/image16.jpeg" ContentType="image/jpeg"/>
  <Override PartName="/ppt/media/image17.jpeg" ContentType="image/jpeg"/>
  <Override PartName="/ppt/media/image18.jpeg" ContentType="image/jpeg"/>
  <Override PartName="/ppt/media/image22.png" ContentType="image/png"/>
  <Override PartName="/ppt/media/image19.jpeg" ContentType="image/jpeg"/>
  <Override PartName="/ppt/media/image20.jpeg" ContentType="image/jpeg"/>
  <Override PartName="/ppt/media/image21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  <Override PartName="/ppt/media/image34.jpeg" ContentType="image/jpeg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fr-FR" sz="4400" spc="-1" strike="noStrike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Picture 3" descr=""/>
          <p:cNvPicPr/>
          <p:nvPr/>
        </p:nvPicPr>
        <p:blipFill>
          <a:blip r:embed="rId2"/>
          <a:srcRect l="26249" t="0" r="0" b="0"/>
          <a:stretch/>
        </p:blipFill>
        <p:spPr>
          <a:xfrm>
            <a:off x="0" y="0"/>
            <a:ext cx="9179280" cy="7000920"/>
          </a:xfrm>
          <a:prstGeom prst="rect">
            <a:avLst/>
          </a:prstGeom>
          <a:ln w="936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fr-FR" sz="4400" spc="-1" strike="noStrike">
                <a:latin typeface="Arial"/>
              </a:rPr>
              <a:t>Cliquez pour éditer le format du texte-titre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latin typeface="Arial"/>
              </a:rPr>
              <a:t>Cliquez pour éditer le format du plan de texte</a:t>
            </a:r>
            <a:endParaRPr b="0" lang="fr-FR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latin typeface="Arial"/>
              </a:rPr>
              <a:t>Second niveau de plan</a:t>
            </a:r>
            <a:endParaRPr b="0" lang="fr-FR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latin typeface="Arial"/>
              </a:rPr>
              <a:t>Troisième niveau de plan</a:t>
            </a:r>
            <a:endParaRPr b="0" lang="fr-FR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latin typeface="Arial"/>
              </a:rPr>
              <a:t>Quatrième niveau de plan</a:t>
            </a:r>
            <a:endParaRPr b="0" lang="fr-FR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Cinquième niveau de plan</a:t>
            </a:r>
            <a:endParaRPr b="0" lang="fr-FR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Sixième niveau de plan</a:t>
            </a:r>
            <a:endParaRPr b="0" lang="fr-FR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latin typeface="Arial"/>
              </a:rPr>
              <a:t>Septième niveau de plan</a:t>
            </a:r>
            <a:endParaRPr b="0" lang="fr-FR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4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image" Target="../media/image30.jpeg"/><Relationship Id="rId3" Type="http://schemas.openxmlformats.org/officeDocument/2006/relationships/image" Target="../media/image31.jpe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6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image" Target="../media/image35.jpe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image" Target="../media/image21.jpeg"/><Relationship Id="rId3" Type="http://schemas.openxmlformats.org/officeDocument/2006/relationships/image" Target="../media/image22.pn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628560" y="1494000"/>
            <a:ext cx="7885800" cy="101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2060"/>
                </a:solidFill>
                <a:latin typeface="Etelka Light Pro"/>
                <a:ea typeface="DejaVu Sans"/>
              </a:rPr>
              <a:t>Présentation rapide du paracanoe</a:t>
            </a:r>
            <a:endParaRPr b="0" lang="fr-FR" sz="4400" spc="-1" strike="noStrike">
              <a:latin typeface="Arial"/>
            </a:endParaRPr>
          </a:p>
        </p:txBody>
      </p:sp>
      <p:pic>
        <p:nvPicPr>
          <p:cNvPr id="40" name="Espace réservé du contenu 1" descr=""/>
          <p:cNvPicPr/>
          <p:nvPr/>
        </p:nvPicPr>
        <p:blipFill>
          <a:blip r:embed="rId1"/>
          <a:stretch/>
        </p:blipFill>
        <p:spPr>
          <a:xfrm>
            <a:off x="628560" y="2512440"/>
            <a:ext cx="2922120" cy="1935000"/>
          </a:xfrm>
          <a:prstGeom prst="rect">
            <a:avLst/>
          </a:prstGeom>
          <a:ln>
            <a:noFill/>
          </a:ln>
        </p:spPr>
      </p:pic>
      <p:pic>
        <p:nvPicPr>
          <p:cNvPr id="41" name="Image 5" descr=""/>
          <p:cNvPicPr/>
          <p:nvPr/>
        </p:nvPicPr>
        <p:blipFill>
          <a:blip r:embed="rId2"/>
          <a:stretch/>
        </p:blipFill>
        <p:spPr>
          <a:xfrm>
            <a:off x="4516560" y="2512440"/>
            <a:ext cx="2922120" cy="1935000"/>
          </a:xfrm>
          <a:prstGeom prst="rect">
            <a:avLst/>
          </a:prstGeom>
          <a:ln>
            <a:noFill/>
          </a:ln>
        </p:spPr>
      </p:pic>
      <p:pic>
        <p:nvPicPr>
          <p:cNvPr id="42" name="Image 8" descr=""/>
          <p:cNvPicPr/>
          <p:nvPr/>
        </p:nvPicPr>
        <p:blipFill>
          <a:blip r:embed="rId3"/>
          <a:stretch/>
        </p:blipFill>
        <p:spPr>
          <a:xfrm>
            <a:off x="2849760" y="4350600"/>
            <a:ext cx="2922120" cy="1935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628560" y="1494000"/>
            <a:ext cx="7885800" cy="101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2060"/>
                </a:solidFill>
                <a:latin typeface="Etelka Light Pro"/>
                <a:ea typeface="DejaVu Sans"/>
              </a:rPr>
              <a:t>Adaptations pour s’asseoir dans le kayak et transférer la force</a:t>
            </a:r>
            <a:endParaRPr b="0" lang="fr-FR" sz="4400" spc="-1" strike="noStrike">
              <a:latin typeface="Arial"/>
            </a:endParaRPr>
          </a:p>
        </p:txBody>
      </p:sp>
      <p:pic>
        <p:nvPicPr>
          <p:cNvPr id="74" name="Espace réservé du contenu 3" descr=""/>
          <p:cNvPicPr/>
          <p:nvPr/>
        </p:nvPicPr>
        <p:blipFill>
          <a:blip r:embed="rId1"/>
          <a:stretch/>
        </p:blipFill>
        <p:spPr>
          <a:xfrm>
            <a:off x="363240" y="2796840"/>
            <a:ext cx="2472120" cy="1853640"/>
          </a:xfrm>
          <a:prstGeom prst="rect">
            <a:avLst/>
          </a:prstGeom>
          <a:ln>
            <a:noFill/>
          </a:ln>
        </p:spPr>
      </p:pic>
      <p:pic>
        <p:nvPicPr>
          <p:cNvPr id="75" name="Image 4" descr=""/>
          <p:cNvPicPr/>
          <p:nvPr/>
        </p:nvPicPr>
        <p:blipFill>
          <a:blip r:embed="rId2"/>
          <a:stretch/>
        </p:blipFill>
        <p:spPr>
          <a:xfrm>
            <a:off x="2673000" y="3326760"/>
            <a:ext cx="1765440" cy="1323720"/>
          </a:xfrm>
          <a:prstGeom prst="rect">
            <a:avLst/>
          </a:prstGeom>
          <a:ln>
            <a:noFill/>
          </a:ln>
        </p:spPr>
      </p:pic>
      <p:pic>
        <p:nvPicPr>
          <p:cNvPr id="76" name="Image 8" descr=""/>
          <p:cNvPicPr/>
          <p:nvPr/>
        </p:nvPicPr>
        <p:blipFill>
          <a:blip r:embed="rId3"/>
          <a:stretch/>
        </p:blipFill>
        <p:spPr>
          <a:xfrm>
            <a:off x="7351920" y="3178800"/>
            <a:ext cx="1791000" cy="3190320"/>
          </a:xfrm>
          <a:prstGeom prst="rect">
            <a:avLst/>
          </a:prstGeom>
          <a:ln>
            <a:noFill/>
          </a:ln>
        </p:spPr>
      </p:pic>
      <p:pic>
        <p:nvPicPr>
          <p:cNvPr id="77" name="Image 10" descr=""/>
          <p:cNvPicPr/>
          <p:nvPr/>
        </p:nvPicPr>
        <p:blipFill>
          <a:blip r:embed="rId4"/>
          <a:stretch/>
        </p:blipFill>
        <p:spPr>
          <a:xfrm>
            <a:off x="4860720" y="2741040"/>
            <a:ext cx="2062800" cy="1546560"/>
          </a:xfrm>
          <a:prstGeom prst="rect">
            <a:avLst/>
          </a:prstGeom>
          <a:ln>
            <a:noFill/>
          </a:ln>
        </p:spPr>
      </p:pic>
      <p:pic>
        <p:nvPicPr>
          <p:cNvPr id="78" name="Image 11" descr=""/>
          <p:cNvPicPr/>
          <p:nvPr/>
        </p:nvPicPr>
        <p:blipFill>
          <a:blip r:embed="rId5"/>
          <a:stretch/>
        </p:blipFill>
        <p:spPr>
          <a:xfrm>
            <a:off x="4433040" y="4181040"/>
            <a:ext cx="2917440" cy="2188080"/>
          </a:xfrm>
          <a:prstGeom prst="rect">
            <a:avLst/>
          </a:prstGeom>
          <a:ln>
            <a:noFill/>
          </a:ln>
        </p:spPr>
      </p:pic>
      <p:pic>
        <p:nvPicPr>
          <p:cNvPr id="79" name="Image 12" descr=""/>
          <p:cNvPicPr/>
          <p:nvPr/>
        </p:nvPicPr>
        <p:blipFill>
          <a:blip r:embed="rId6"/>
          <a:srcRect l="0" t="0" r="0" b="12266"/>
          <a:stretch/>
        </p:blipFill>
        <p:spPr>
          <a:xfrm>
            <a:off x="1827720" y="4651560"/>
            <a:ext cx="2610720" cy="1717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628560" y="1494000"/>
            <a:ext cx="7885800" cy="101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2060"/>
                </a:solidFill>
                <a:latin typeface="Etelka Light Pro"/>
                <a:ea typeface="DejaVu Sans"/>
              </a:rPr>
              <a:t>Comment commencer : pagayer est une technique commune au monde entier...</a:t>
            </a:r>
            <a:endParaRPr b="0" lang="fr-FR" sz="4400" spc="-1" strike="noStrike">
              <a:latin typeface="Arial"/>
            </a:endParaRPr>
          </a:p>
        </p:txBody>
      </p:sp>
      <p:pic>
        <p:nvPicPr>
          <p:cNvPr id="81" name="Espace réservé du contenu 3" descr=""/>
          <p:cNvPicPr/>
          <p:nvPr/>
        </p:nvPicPr>
        <p:blipFill>
          <a:blip r:embed="rId1"/>
          <a:stretch/>
        </p:blipFill>
        <p:spPr>
          <a:xfrm>
            <a:off x="6317640" y="2793240"/>
            <a:ext cx="2825280" cy="1881720"/>
          </a:xfrm>
          <a:prstGeom prst="rect">
            <a:avLst/>
          </a:prstGeom>
          <a:ln>
            <a:noFill/>
          </a:ln>
        </p:spPr>
      </p:pic>
      <p:pic>
        <p:nvPicPr>
          <p:cNvPr id="82" name="Image 4" descr=""/>
          <p:cNvPicPr/>
          <p:nvPr/>
        </p:nvPicPr>
        <p:blipFill>
          <a:blip r:embed="rId2"/>
          <a:stretch/>
        </p:blipFill>
        <p:spPr>
          <a:xfrm>
            <a:off x="348120" y="3055680"/>
            <a:ext cx="2686680" cy="1790640"/>
          </a:xfrm>
          <a:prstGeom prst="rect">
            <a:avLst/>
          </a:prstGeom>
          <a:ln>
            <a:noFill/>
          </a:ln>
        </p:spPr>
      </p:pic>
      <p:pic>
        <p:nvPicPr>
          <p:cNvPr id="83" name="Image 5" descr=""/>
          <p:cNvPicPr/>
          <p:nvPr/>
        </p:nvPicPr>
        <p:blipFill>
          <a:blip r:embed="rId3"/>
          <a:stretch/>
        </p:blipFill>
        <p:spPr>
          <a:xfrm>
            <a:off x="5078160" y="4690440"/>
            <a:ext cx="3330720" cy="1652040"/>
          </a:xfrm>
          <a:prstGeom prst="rect">
            <a:avLst/>
          </a:prstGeom>
          <a:ln>
            <a:noFill/>
          </a:ln>
        </p:spPr>
      </p:pic>
      <p:pic>
        <p:nvPicPr>
          <p:cNvPr id="84" name="Image 6" descr=""/>
          <p:cNvPicPr/>
          <p:nvPr/>
        </p:nvPicPr>
        <p:blipFill>
          <a:blip r:embed="rId4"/>
          <a:stretch/>
        </p:blipFill>
        <p:spPr>
          <a:xfrm>
            <a:off x="348120" y="4847760"/>
            <a:ext cx="3987360" cy="1494360"/>
          </a:xfrm>
          <a:prstGeom prst="rect">
            <a:avLst/>
          </a:prstGeom>
          <a:ln>
            <a:noFill/>
          </a:ln>
        </p:spPr>
      </p:pic>
      <p:pic>
        <p:nvPicPr>
          <p:cNvPr id="85" name="Image 7" descr=""/>
          <p:cNvPicPr/>
          <p:nvPr/>
        </p:nvPicPr>
        <p:blipFill>
          <a:blip r:embed="rId5"/>
          <a:stretch/>
        </p:blipFill>
        <p:spPr>
          <a:xfrm>
            <a:off x="2549880" y="3509280"/>
            <a:ext cx="4313520" cy="1355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628560" y="1494000"/>
            <a:ext cx="7885800" cy="101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2060"/>
                </a:solidFill>
                <a:latin typeface="Etelka Light Pro"/>
                <a:ea typeface="DejaVu Sans"/>
              </a:rPr>
              <a:t>Technique en paracanoe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576000" y="2600640"/>
            <a:ext cx="7885800" cy="337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 paracanoe répond aux mêmes règles biomécaniques.</a:t>
            </a:r>
            <a:endParaRPr b="0" lang="fr-FR" sz="2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Les points clés sont l’assise dans le bateau, trouver l’équilibre, réussir à transférer la force avec mes capacités.</a:t>
            </a:r>
            <a:endParaRPr b="0" lang="fr-FR" sz="2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N’hésitez pas à utiliser des bateaux stables, des bateaux d’équipage, et prenez le temps d’apprendre la « bonne » technique avant de rechercher les « standards paralympic »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628560" y="1771200"/>
            <a:ext cx="7885800" cy="101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0" lang="fr-FR" sz="4000" spc="-1" strike="noStrike">
                <a:solidFill>
                  <a:srgbClr val="002060"/>
                </a:solidFill>
                <a:latin typeface="Etelka Light Pro"/>
                <a:ea typeface="DejaVu Sans"/>
              </a:rPr>
              <a:t>Avec le paracanoe, prenez plaisir à développer vos capacités et a expérimenter la vitesse sur l’eau !</a:t>
            </a:r>
            <a:endParaRPr b="0" lang="fr-FR" sz="4000" spc="-1" strike="noStrike">
              <a:latin typeface="Arial"/>
            </a:endParaRPr>
          </a:p>
        </p:txBody>
      </p:sp>
      <p:pic>
        <p:nvPicPr>
          <p:cNvPr id="89" name="Espace réservé du contenu 3" descr=""/>
          <p:cNvPicPr/>
          <p:nvPr/>
        </p:nvPicPr>
        <p:blipFill>
          <a:blip r:embed="rId1"/>
          <a:stretch/>
        </p:blipFill>
        <p:spPr>
          <a:xfrm>
            <a:off x="405360" y="3426120"/>
            <a:ext cx="3805200" cy="2536560"/>
          </a:xfrm>
          <a:prstGeom prst="rect">
            <a:avLst/>
          </a:prstGeom>
          <a:ln>
            <a:noFill/>
          </a:ln>
        </p:spPr>
      </p:pic>
      <p:pic>
        <p:nvPicPr>
          <p:cNvPr id="90" name="Image 5" descr=""/>
          <p:cNvPicPr/>
          <p:nvPr/>
        </p:nvPicPr>
        <p:blipFill>
          <a:blip r:embed="rId2"/>
          <a:stretch/>
        </p:blipFill>
        <p:spPr>
          <a:xfrm>
            <a:off x="4211640" y="3426120"/>
            <a:ext cx="3935880" cy="2536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554040" y="1579320"/>
            <a:ext cx="7959960" cy="459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1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 sites de pratiques</a:t>
            </a:r>
            <a:endParaRPr b="0" lang="fr-FR" sz="2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Les bateaux</a:t>
            </a:r>
            <a:endParaRPr b="0" lang="fr-FR" sz="2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Les pagaies</a:t>
            </a:r>
            <a:endParaRPr b="0" lang="fr-FR" sz="2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Adaptations </a:t>
            </a:r>
            <a:endParaRPr b="0" lang="fr-FR" sz="2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Comment commencer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2800" spc="-1" strike="noStrike">
              <a:latin typeface="Arial"/>
            </a:endParaRPr>
          </a:p>
        </p:txBody>
      </p:sp>
      <p:pic>
        <p:nvPicPr>
          <p:cNvPr id="44" name="Image 7" descr=""/>
          <p:cNvPicPr/>
          <p:nvPr/>
        </p:nvPicPr>
        <p:blipFill>
          <a:blip r:embed="rId1"/>
          <a:srcRect l="18679" t="0" r="0" b="0"/>
          <a:stretch/>
        </p:blipFill>
        <p:spPr>
          <a:xfrm>
            <a:off x="4392000" y="1953000"/>
            <a:ext cx="4436640" cy="4222800"/>
          </a:xfrm>
          <a:prstGeom prst="rect">
            <a:avLst/>
          </a:prstGeom>
          <a:ln>
            <a:noFill/>
          </a:ln>
          <a:effectLst>
            <a:outerShdw algn="ctr" blurRad="184150" dir="11518873" dist="241051" sx="110000" sy="110000">
              <a:srgbClr val="000000">
                <a:alpha val="18000"/>
              </a:srgbClr>
            </a:outerShdw>
          </a:effectLst>
          <a:scene3d>
            <a:camera fov="5100000" prst="perspectiveFront">
              <a:rot lat="0" lon="2100000" rev="0"/>
            </a:camera>
            <a:lightRig dir="t" rig="flood">
              <a:rot lat="0" lon="0" rev="13800000"/>
            </a:lightRig>
          </a:scene3d>
          <a:sp3d extrusionH="107950" prstMaterial="plastic">
            <a:bevelT prst="divot" w="82550" h="63500"/>
          </a:sp3d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628560" y="1494000"/>
            <a:ext cx="7885800" cy="101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2060"/>
                </a:solidFill>
                <a:latin typeface="Etelka Light Pro"/>
                <a:ea typeface="DejaVu Sans"/>
              </a:rPr>
              <a:t>Les sites de pratique 1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628560" y="2800440"/>
            <a:ext cx="4025520" cy="3017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67000"/>
          </a:bodyPr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Tout les endroits avec de l’eau plate : rivière, lac, lagune…</a:t>
            </a:r>
            <a:endParaRPr b="0" lang="fr-FR" sz="2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Bassin de compétition :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200 m de long, en ligne droite. Une ligne de départ et une d’arrivée marquées par 4 bouées sont suffisants pour mettre en place de premières courses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2800" spc="-1" strike="noStrike">
              <a:latin typeface="Arial"/>
            </a:endParaRPr>
          </a:p>
        </p:txBody>
      </p:sp>
      <p:pic>
        <p:nvPicPr>
          <p:cNvPr id="47" name="Image 1" descr=""/>
          <p:cNvPicPr/>
          <p:nvPr/>
        </p:nvPicPr>
        <p:blipFill>
          <a:blip r:embed="rId1"/>
          <a:stretch/>
        </p:blipFill>
        <p:spPr>
          <a:xfrm>
            <a:off x="4743000" y="2660040"/>
            <a:ext cx="4081320" cy="3060720"/>
          </a:xfrm>
          <a:prstGeom prst="rect">
            <a:avLst/>
          </a:prstGeom>
          <a:ln>
            <a:noFill/>
          </a:ln>
          <a:effectLst>
            <a:outerShdw algn="ctr" blurRad="184150" dir="11518873" dist="241051" sx="110000" sy="110000">
              <a:srgbClr val="000000">
                <a:alpha val="18000"/>
              </a:srgbClr>
            </a:outerShdw>
          </a:effectLst>
          <a:scene3d>
            <a:camera fov="5100000" prst="perspectiveFront">
              <a:rot lat="0" lon="2100000" rev="0"/>
            </a:camera>
            <a:lightRig dir="t" rig="flood">
              <a:rot lat="0" lon="0" rev="13800000"/>
            </a:lightRig>
          </a:scene3d>
          <a:sp3d extrusionH="107950" prstMaterial="plastic">
            <a:bevelT prst="divot" w="82550" h="63500"/>
          </a:sp3d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Image 1" descr=""/>
          <p:cNvPicPr/>
          <p:nvPr/>
        </p:nvPicPr>
        <p:blipFill>
          <a:blip r:embed="rId1"/>
          <a:srcRect l="0" t="17071" r="23637" b="32345"/>
          <a:stretch/>
        </p:blipFill>
        <p:spPr>
          <a:xfrm>
            <a:off x="4399200" y="3085200"/>
            <a:ext cx="4602600" cy="2242800"/>
          </a:xfrm>
          <a:prstGeom prst="rect">
            <a:avLst/>
          </a:prstGeom>
          <a:ln>
            <a:noFill/>
          </a:ln>
          <a:effectLst>
            <a:outerShdw algn="ctr" blurRad="184150" dir="11518873" dist="241051" sx="110000" sy="110000">
              <a:srgbClr val="000000">
                <a:alpha val="18000"/>
              </a:srgbClr>
            </a:outerShdw>
          </a:effectLst>
          <a:scene3d>
            <a:camera fov="5100000" prst="perspectiveFront">
              <a:rot lat="0" lon="2100000" rev="0"/>
            </a:camera>
            <a:lightRig dir="t" rig="flood">
              <a:rot lat="0" lon="0" rev="13800000"/>
            </a:lightRig>
          </a:scene3d>
          <a:sp3d extrusionH="107950" prstMaterial="plastic">
            <a:bevelT prst="divot" w="82550" h="63500"/>
          </a:sp3d>
        </p:spPr>
      </p:pic>
      <p:sp>
        <p:nvSpPr>
          <p:cNvPr id="49" name="CustomShape 1"/>
          <p:cNvSpPr/>
          <p:nvPr/>
        </p:nvSpPr>
        <p:spPr>
          <a:xfrm>
            <a:off x="628560" y="1494000"/>
            <a:ext cx="7885800" cy="101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2060"/>
                </a:solidFill>
                <a:latin typeface="Etelka Light Pro"/>
                <a:ea typeface="DejaVu Sans"/>
              </a:rPr>
              <a:t>Les sites de pratique 2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50" name="CustomShape 2"/>
          <p:cNvSpPr/>
          <p:nvPr/>
        </p:nvSpPr>
        <p:spPr>
          <a:xfrm>
            <a:off x="628560" y="2512440"/>
            <a:ext cx="7031880" cy="3474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8 ou 9 lignes marquées par des bouées tous les 10 m</a:t>
            </a:r>
            <a:endParaRPr b="0" lang="fr-FR" sz="2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9 m de large</a:t>
            </a:r>
            <a:endParaRPr b="0" lang="fr-FR" sz="2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Système automatique de départ, attendre les ordres Ready…. Set …. Go </a:t>
            </a:r>
            <a:endParaRPr b="0" lang="fr-FR" sz="2800" spc="-1" strike="noStrike">
              <a:latin typeface="Arial"/>
            </a:endParaRPr>
          </a:p>
          <a:p>
            <a:pPr marL="228600" indent="-22752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200 m à faire pour atteindre la ligne d’arrivée</a:t>
            </a:r>
            <a:endParaRPr b="0" lang="fr-FR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628560" y="1494000"/>
            <a:ext cx="7885800" cy="101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2060"/>
                </a:solidFill>
                <a:latin typeface="Etelka Light Pro"/>
                <a:ea typeface="DejaVu Sans"/>
              </a:rPr>
              <a:t>Les bateaux : kayak = K1</a:t>
            </a:r>
            <a:endParaRPr b="0" lang="fr-FR" sz="4400" spc="-1" strike="noStrike">
              <a:latin typeface="Arial"/>
            </a:endParaRPr>
          </a:p>
        </p:txBody>
      </p:sp>
      <p:pic>
        <p:nvPicPr>
          <p:cNvPr id="52" name="Espace réservé du contenu 1" descr=""/>
          <p:cNvPicPr/>
          <p:nvPr/>
        </p:nvPicPr>
        <p:blipFill>
          <a:blip r:embed="rId1"/>
          <a:stretch/>
        </p:blipFill>
        <p:spPr>
          <a:xfrm>
            <a:off x="6210000" y="2512440"/>
            <a:ext cx="3112920" cy="207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3" name="Image 4" descr=""/>
          <p:cNvPicPr/>
          <p:nvPr/>
        </p:nvPicPr>
        <p:blipFill>
          <a:blip r:embed="rId2"/>
          <a:stretch/>
        </p:blipFill>
        <p:spPr>
          <a:xfrm>
            <a:off x="265680" y="2532600"/>
            <a:ext cx="3365640" cy="2523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" name="Image 7" descr=""/>
          <p:cNvPicPr/>
          <p:nvPr/>
        </p:nvPicPr>
        <p:blipFill>
          <a:blip r:embed="rId3"/>
          <a:stretch/>
        </p:blipFill>
        <p:spPr>
          <a:xfrm>
            <a:off x="3352680" y="4199400"/>
            <a:ext cx="3268440" cy="2164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628560" y="1494000"/>
            <a:ext cx="7885800" cy="101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2060"/>
                </a:solidFill>
                <a:latin typeface="Etelka Light Pro"/>
                <a:ea typeface="DejaVu Sans"/>
              </a:rPr>
              <a:t>Les bateaux : va’a= V1</a:t>
            </a:r>
            <a:endParaRPr b="0" lang="fr-FR" sz="4400" spc="-1" strike="noStrike">
              <a:latin typeface="Arial"/>
            </a:endParaRPr>
          </a:p>
        </p:txBody>
      </p:sp>
      <p:pic>
        <p:nvPicPr>
          <p:cNvPr id="56" name="Espace réservé du contenu 12" descr=""/>
          <p:cNvPicPr/>
          <p:nvPr/>
        </p:nvPicPr>
        <p:blipFill>
          <a:blip r:embed="rId1"/>
          <a:stretch/>
        </p:blipFill>
        <p:spPr>
          <a:xfrm>
            <a:off x="62640" y="2512440"/>
            <a:ext cx="3133080" cy="2296440"/>
          </a:xfrm>
          <a:prstGeom prst="rect">
            <a:avLst/>
          </a:prstGeom>
          <a:ln>
            <a:noFill/>
          </a:ln>
        </p:spPr>
      </p:pic>
      <p:pic>
        <p:nvPicPr>
          <p:cNvPr id="57" name="Image 14" descr=""/>
          <p:cNvPicPr/>
          <p:nvPr/>
        </p:nvPicPr>
        <p:blipFill>
          <a:blip r:embed="rId2"/>
          <a:stretch/>
        </p:blipFill>
        <p:spPr>
          <a:xfrm>
            <a:off x="1005840" y="4809960"/>
            <a:ext cx="2190240" cy="1513440"/>
          </a:xfrm>
          <a:prstGeom prst="rect">
            <a:avLst/>
          </a:prstGeom>
          <a:ln>
            <a:noFill/>
          </a:ln>
        </p:spPr>
      </p:pic>
      <p:pic>
        <p:nvPicPr>
          <p:cNvPr id="58" name="Image 15" descr=""/>
          <p:cNvPicPr/>
          <p:nvPr/>
        </p:nvPicPr>
        <p:blipFill>
          <a:blip r:embed="rId3"/>
          <a:stretch/>
        </p:blipFill>
        <p:spPr>
          <a:xfrm>
            <a:off x="3197160" y="2512440"/>
            <a:ext cx="5717160" cy="3811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304920" y="282960"/>
            <a:ext cx="7885800" cy="101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ffffff"/>
                </a:solidFill>
                <a:latin typeface="Etelka Light Pro"/>
                <a:ea typeface="DejaVu Sans"/>
              </a:rPr>
              <a:t>Caractéristiques des bateaux</a:t>
            </a:r>
            <a:endParaRPr b="0" lang="fr-FR" sz="4400" spc="-1" strike="noStrike">
              <a:latin typeface="Arial"/>
            </a:endParaRPr>
          </a:p>
        </p:txBody>
      </p:sp>
      <p:sp>
        <p:nvSpPr>
          <p:cNvPr id="60" name="CustomShape 2"/>
          <p:cNvSpPr/>
          <p:nvPr/>
        </p:nvSpPr>
        <p:spPr>
          <a:xfrm>
            <a:off x="628560" y="2800440"/>
            <a:ext cx="7885800" cy="337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90000"/>
              </a:lnSpc>
              <a:spcBef>
                <a:spcPts val="1001"/>
              </a:spcBef>
            </a:pPr>
            <a:r>
              <a:rPr b="0" lang="fr-FR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fr-FR" sz="2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fr-FR" sz="2800" spc="-1" strike="noStrike">
              <a:latin typeface="Arial"/>
            </a:endParaRPr>
          </a:p>
        </p:txBody>
      </p:sp>
      <p:graphicFrame>
        <p:nvGraphicFramePr>
          <p:cNvPr id="61" name="Table 3"/>
          <p:cNvGraphicFramePr/>
          <p:nvPr/>
        </p:nvGraphicFramePr>
        <p:xfrm>
          <a:off x="407880" y="1301400"/>
          <a:ext cx="7886160" cy="2452680"/>
        </p:xfrm>
        <a:graphic>
          <a:graphicData uri="http://schemas.openxmlformats.org/drawingml/2006/table">
            <a:tbl>
              <a:tblPr/>
              <a:tblGrid>
                <a:gridCol w="2494440"/>
                <a:gridCol w="2106000"/>
                <a:gridCol w="3286080"/>
              </a:tblGrid>
              <a:tr h="416520">
                <a:tc>
                  <a:txBody>
                    <a:bodyPr lIns="9360" rIns="93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Bateaux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Kayak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Va´a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405000">
                <a:tc>
                  <a:txBody>
                    <a:bodyPr lIns="9360" rIns="9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Longueur max (cm)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520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730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405000">
                <a:tc>
                  <a:txBody>
                    <a:bodyPr lIns="9360" rIns="9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Largeur mini (cm)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50*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405000">
                <a:tc>
                  <a:txBody>
                    <a:bodyPr lIns="9360" rIns="9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Poids mini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12 kg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>
                  <a:txBody>
                    <a:bodyPr lIns="9360" rIns="9360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13kg**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</a:tr>
              <a:tr h="405000">
                <a:tc gridSpan="3">
                  <a:txBody>
                    <a:bodyPr lIns="9360" rIns="9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Note: * mesuré à 10 cm du fond de la coque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  <a:tr h="416520">
                <a:tc gridSpan="3">
                  <a:txBody>
                    <a:bodyPr lIns="9360" rIns="936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fr-FR" sz="2000" spc="-1" strike="noStrike">
                          <a:solidFill>
                            <a:srgbClr val="000000"/>
                          </a:solidFill>
                          <a:latin typeface="Calibri"/>
                        </a:rPr>
                        <a:t>** inclus coque, bras et flotteur</a:t>
                      </a:r>
                      <a:endParaRPr b="0" lang="fr-FR" sz="2000" spc="-1" strike="noStrike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ff7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cPr marL="90000" marR="90000"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pic>
        <p:nvPicPr>
          <p:cNvPr id="62" name="Imagen 7" descr=""/>
          <p:cNvPicPr/>
          <p:nvPr/>
        </p:nvPicPr>
        <p:blipFill>
          <a:blip r:embed="rId1"/>
          <a:stretch/>
        </p:blipFill>
        <p:spPr>
          <a:xfrm>
            <a:off x="407880" y="3842280"/>
            <a:ext cx="8312760" cy="1410480"/>
          </a:xfrm>
          <a:prstGeom prst="rect">
            <a:avLst/>
          </a:prstGeom>
          <a:ln>
            <a:noFill/>
          </a:ln>
        </p:spPr>
      </p:pic>
      <p:pic>
        <p:nvPicPr>
          <p:cNvPr id="63" name="Imagen 9" descr=""/>
          <p:cNvPicPr/>
          <p:nvPr/>
        </p:nvPicPr>
        <p:blipFill>
          <a:blip r:embed="rId2"/>
          <a:stretch/>
        </p:blipFill>
        <p:spPr>
          <a:xfrm>
            <a:off x="407880" y="5492520"/>
            <a:ext cx="7688880" cy="8024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628560" y="1494000"/>
            <a:ext cx="7885800" cy="1576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2060"/>
                </a:solidFill>
                <a:latin typeface="Etelka Light Pro"/>
                <a:ea typeface="DejaVu Sans"/>
              </a:rPr>
              <a:t>Pagaie de Kayak  : deux pales</a:t>
            </a:r>
            <a:br/>
            <a:r>
              <a:rPr b="0" lang="fr-FR" sz="4400" spc="-1" strike="noStrike">
                <a:solidFill>
                  <a:srgbClr val="002060"/>
                </a:solidFill>
                <a:latin typeface="Etelka Light Pro"/>
                <a:ea typeface="DejaVu Sans"/>
              </a:rPr>
              <a:t>   plates ou en forme d’ailes</a:t>
            </a:r>
            <a:endParaRPr b="0" lang="fr-FR" sz="4400" spc="-1" strike="noStrike">
              <a:latin typeface="Arial"/>
            </a:endParaRPr>
          </a:p>
        </p:txBody>
      </p:sp>
      <p:pic>
        <p:nvPicPr>
          <p:cNvPr id="65" name="Espace réservé du contenu 6" descr=""/>
          <p:cNvPicPr/>
          <p:nvPr/>
        </p:nvPicPr>
        <p:blipFill>
          <a:blip r:embed="rId1"/>
          <a:stretch/>
        </p:blipFill>
        <p:spPr>
          <a:xfrm>
            <a:off x="311760" y="3071880"/>
            <a:ext cx="3002040" cy="3002040"/>
          </a:xfrm>
          <a:prstGeom prst="rect">
            <a:avLst/>
          </a:prstGeom>
          <a:ln>
            <a:noFill/>
          </a:ln>
        </p:spPr>
      </p:pic>
      <p:pic>
        <p:nvPicPr>
          <p:cNvPr id="66" name="Picture 2" descr=""/>
          <p:cNvPicPr/>
          <p:nvPr/>
        </p:nvPicPr>
        <p:blipFill>
          <a:blip r:embed="rId2"/>
          <a:stretch/>
        </p:blipFill>
        <p:spPr>
          <a:xfrm>
            <a:off x="41762520" y="18650520"/>
            <a:ext cx="11203560" cy="7457400"/>
          </a:xfrm>
          <a:prstGeom prst="rect">
            <a:avLst/>
          </a:prstGeom>
          <a:ln>
            <a:noFill/>
          </a:ln>
        </p:spPr>
      </p:pic>
      <p:pic>
        <p:nvPicPr>
          <p:cNvPr id="67" name="Image 2" descr=""/>
          <p:cNvPicPr/>
          <p:nvPr/>
        </p:nvPicPr>
        <p:blipFill>
          <a:blip r:embed="rId3"/>
          <a:stretch/>
        </p:blipFill>
        <p:spPr>
          <a:xfrm>
            <a:off x="2629080" y="3071880"/>
            <a:ext cx="2199240" cy="2199240"/>
          </a:xfrm>
          <a:prstGeom prst="rect">
            <a:avLst/>
          </a:prstGeom>
          <a:ln>
            <a:noFill/>
          </a:ln>
        </p:spPr>
      </p:pic>
      <p:pic>
        <p:nvPicPr>
          <p:cNvPr id="68" name="Image 3" descr=""/>
          <p:cNvPicPr/>
          <p:nvPr/>
        </p:nvPicPr>
        <p:blipFill>
          <a:blip r:embed="rId4"/>
          <a:stretch/>
        </p:blipFill>
        <p:spPr>
          <a:xfrm>
            <a:off x="5631840" y="3191400"/>
            <a:ext cx="2882520" cy="28825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ustomShape 1"/>
          <p:cNvSpPr/>
          <p:nvPr/>
        </p:nvSpPr>
        <p:spPr>
          <a:xfrm>
            <a:off x="628560" y="1494000"/>
            <a:ext cx="7885800" cy="1017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0" lang="fr-FR" sz="4400" spc="-1" strike="noStrike">
                <a:solidFill>
                  <a:srgbClr val="002060"/>
                </a:solidFill>
                <a:latin typeface="Etelka Light Pro"/>
                <a:ea typeface="DejaVu Sans"/>
              </a:rPr>
              <a:t>Pagaie de Va’a  : une seule pale (tahitienne ou de type canoë)</a:t>
            </a:r>
            <a:endParaRPr b="0" lang="fr-FR" sz="4400" spc="-1" strike="noStrike">
              <a:latin typeface="Arial"/>
            </a:endParaRPr>
          </a:p>
        </p:txBody>
      </p:sp>
      <p:pic>
        <p:nvPicPr>
          <p:cNvPr id="70" name="Image 4" descr=""/>
          <p:cNvPicPr/>
          <p:nvPr/>
        </p:nvPicPr>
        <p:blipFill>
          <a:blip r:embed="rId1"/>
          <a:stretch/>
        </p:blipFill>
        <p:spPr>
          <a:xfrm>
            <a:off x="3027240" y="2740680"/>
            <a:ext cx="3517920" cy="3517920"/>
          </a:xfrm>
          <a:prstGeom prst="rect">
            <a:avLst/>
          </a:prstGeom>
          <a:ln>
            <a:noFill/>
          </a:ln>
        </p:spPr>
      </p:pic>
      <p:pic>
        <p:nvPicPr>
          <p:cNvPr id="71" name="Espace réservé du contenu 8" descr=""/>
          <p:cNvPicPr/>
          <p:nvPr/>
        </p:nvPicPr>
        <p:blipFill>
          <a:blip r:embed="rId2"/>
          <a:stretch/>
        </p:blipFill>
        <p:spPr>
          <a:xfrm>
            <a:off x="628560" y="2811960"/>
            <a:ext cx="2553840" cy="3375360"/>
          </a:xfrm>
          <a:prstGeom prst="rect">
            <a:avLst/>
          </a:prstGeom>
          <a:ln>
            <a:noFill/>
          </a:ln>
        </p:spPr>
      </p:pic>
      <p:pic>
        <p:nvPicPr>
          <p:cNvPr id="72" name="Imagen 3" descr=""/>
          <p:cNvPicPr/>
          <p:nvPr/>
        </p:nvPicPr>
        <p:blipFill>
          <a:blip r:embed="rId3"/>
          <a:stretch/>
        </p:blipFill>
        <p:spPr>
          <a:xfrm>
            <a:off x="6109200" y="3035520"/>
            <a:ext cx="2820600" cy="2619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ICF powerpoint template NH</Template>
  <TotalTime>310</TotalTime>
  <Application>LibreOffice/6.2.5.2$Windows_X86_64 LibreOffice_project/1ec314fa52f458adc18c4f025c545a4e8b22c159</Application>
  <Words>276</Words>
  <Paragraphs>49</Paragraphs>
  <Company>TechSmith Corporation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2017-08-21T08:48:16Z</dcterms:created>
  <dc:creator>r.eash</dc:creator>
  <dc:description/>
  <dc:language>fr-FR</dc:language>
  <cp:lastModifiedBy/>
  <dcterms:modified xsi:type="dcterms:W3CDTF">2020-05-26T22:37:53Z</dcterms:modified>
  <cp:revision>1042</cp:revision>
  <dc:subject/>
  <dc:title>Slide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TechSmith Corporation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13</vt:i4>
  </property>
</Properties>
</file>